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9" r:id="rId1"/>
  </p:sldMasterIdLst>
  <p:handoutMasterIdLst>
    <p:handoutMasterId r:id="rId29"/>
  </p:handoutMasterIdLst>
  <p:sldIdLst>
    <p:sldId id="301" r:id="rId2"/>
    <p:sldId id="323" r:id="rId3"/>
    <p:sldId id="303" r:id="rId4"/>
    <p:sldId id="307" r:id="rId5"/>
    <p:sldId id="309" r:id="rId6"/>
    <p:sldId id="304" r:id="rId7"/>
    <p:sldId id="325" r:id="rId8"/>
    <p:sldId id="324" r:id="rId9"/>
    <p:sldId id="305" r:id="rId10"/>
    <p:sldId id="306" r:id="rId11"/>
    <p:sldId id="310" r:id="rId12"/>
    <p:sldId id="311" r:id="rId13"/>
    <p:sldId id="313" r:id="rId14"/>
    <p:sldId id="314" r:id="rId15"/>
    <p:sldId id="316" r:id="rId16"/>
    <p:sldId id="315" r:id="rId17"/>
    <p:sldId id="317" r:id="rId18"/>
    <p:sldId id="318" r:id="rId19"/>
    <p:sldId id="319" r:id="rId20"/>
    <p:sldId id="326" r:id="rId21"/>
    <p:sldId id="322" r:id="rId22"/>
    <p:sldId id="327" r:id="rId23"/>
    <p:sldId id="328" r:id="rId24"/>
    <p:sldId id="329" r:id="rId25"/>
    <p:sldId id="330" r:id="rId26"/>
    <p:sldId id="331" r:id="rId27"/>
    <p:sldId id="332" r:id="rId28"/>
  </p:sldIdLst>
  <p:sldSz cx="27432000" cy="6858000"/>
  <p:notesSz cx="92964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7598E5"/>
    <a:srgbClr val="FF0000"/>
    <a:srgbClr val="343434"/>
    <a:srgbClr val="414141"/>
    <a:srgbClr val="3E6EDA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80" autoAdjust="0"/>
    <p:restoredTop sz="99630" autoAdjust="0"/>
  </p:normalViewPr>
  <p:slideViewPr>
    <p:cSldViewPr>
      <p:cViewPr varScale="1">
        <p:scale>
          <a:sx n="50" d="100"/>
          <a:sy n="50" d="100"/>
        </p:scale>
        <p:origin x="114" y="97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809" y="0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694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809" y="6513694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43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122363"/>
            <a:ext cx="2057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3602038"/>
            <a:ext cx="2057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4906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728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5" y="365125"/>
            <a:ext cx="591502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0" y="365125"/>
            <a:ext cx="1740217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5091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14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05000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3" y="1709739"/>
            <a:ext cx="236601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3" y="4589464"/>
            <a:ext cx="236601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5006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1825625"/>
            <a:ext cx="11658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1825625"/>
            <a:ext cx="11658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6373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365126"/>
            <a:ext cx="236601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4" y="1681163"/>
            <a:ext cx="116050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4" y="2505075"/>
            <a:ext cx="1160502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0" y="1681163"/>
            <a:ext cx="116621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0" y="2505075"/>
            <a:ext cx="1166217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1711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4925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5825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4" y="457200"/>
            <a:ext cx="88475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987426"/>
            <a:ext cx="138874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4" y="2057400"/>
            <a:ext cx="884753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7029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4" y="457200"/>
            <a:ext cx="88475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662173" y="987426"/>
            <a:ext cx="138874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4" y="2057400"/>
            <a:ext cx="884753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5/1/2015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0971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4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365126"/>
            <a:ext cx="23660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1825625"/>
            <a:ext cx="23660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6356351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5/1/2015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6356351"/>
            <a:ext cx="9258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6356351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8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jpg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oleObject" Target="../embeddings/oleObject6.bin"/><Relationship Id="rId7" Type="http://schemas.openxmlformats.org/officeDocument/2006/relationships/image" Target="../media/image40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7297400" y="708328"/>
            <a:ext cx="10050084" cy="6101457"/>
          </a:xfrm>
          <a:prstGeom prst="roundRect">
            <a:avLst>
              <a:gd name="adj" fmla="val 12414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55942" y="45304"/>
            <a:ext cx="15163800" cy="5879316"/>
          </a:xfrm>
          <a:prstGeom prst="roundRect">
            <a:avLst>
              <a:gd name="adj" fmla="val 12414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8996"/>
            <a:ext cx="14000542" cy="633280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0119803" y="197492"/>
            <a:ext cx="4298283" cy="1128134"/>
          </a:xfrm>
          <a:prstGeom prst="roundRect">
            <a:avLst>
              <a:gd name="adj" fmla="val 24759"/>
            </a:avLst>
          </a:prstGeom>
          <a:ln>
            <a:noFill/>
          </a:ln>
          <a:effectLst>
            <a:outerShdw blurRad="228600" dist="4572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1" name="Rounded Rectangle 10"/>
          <p:cNvSpPr/>
          <p:nvPr/>
        </p:nvSpPr>
        <p:spPr>
          <a:xfrm>
            <a:off x="12725400" y="132814"/>
            <a:ext cx="4982784" cy="1591509"/>
          </a:xfrm>
          <a:prstGeom prst="roundRect">
            <a:avLst>
              <a:gd name="adj" fmla="val 12414"/>
            </a:avLst>
          </a:prstGeom>
          <a:ln>
            <a:noFill/>
          </a:ln>
          <a:effectLst>
            <a:outerShdw blurRad="444500" dist="444500" dir="2700000" sx="115000" sy="115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533400" y="4572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All Hakuna Resort photos in courtesy of LMN Development LLC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184" y="1066976"/>
            <a:ext cx="9195598" cy="53035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256030" y="2667000"/>
            <a:ext cx="4748991" cy="1591509"/>
          </a:xfrm>
          <a:prstGeom prst="roundRect">
            <a:avLst>
              <a:gd name="adj" fmla="val 12414"/>
            </a:avLst>
          </a:prstGeom>
          <a:ln>
            <a:noFill/>
          </a:ln>
          <a:effectLst>
            <a:outerShdw blurRad="50800" dist="2286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13716000" y="2659368"/>
            <a:ext cx="391320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Young Jeon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Structural Option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Advisor: Heather </a:t>
            </a:r>
            <a:r>
              <a:rPr lang="en-US" sz="2400" dirty="0" err="1" smtClean="0">
                <a:solidFill>
                  <a:schemeClr val="bg1"/>
                </a:solidFill>
              </a:rPr>
              <a:t>Sustersic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768566" y="5543759"/>
            <a:ext cx="1357067" cy="965131"/>
          </a:xfrm>
          <a:prstGeom prst="roundRect">
            <a:avLst>
              <a:gd name="adj" fmla="val 28205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4" name="Rounded Rectangle 13"/>
          <p:cNvSpPr/>
          <p:nvPr/>
        </p:nvSpPr>
        <p:spPr>
          <a:xfrm>
            <a:off x="190500" y="6019800"/>
            <a:ext cx="838200" cy="689532"/>
          </a:xfrm>
          <a:prstGeom prst="roundRect">
            <a:avLst>
              <a:gd name="adj" fmla="val 28205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1143000" y="6019800"/>
            <a:ext cx="479374" cy="689532"/>
          </a:xfrm>
          <a:prstGeom prst="roundRect">
            <a:avLst>
              <a:gd name="adj" fmla="val 28205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1764470" y="6019800"/>
            <a:ext cx="159510" cy="68953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8" name="Rounded Rectangle 17"/>
          <p:cNvSpPr/>
          <p:nvPr/>
        </p:nvSpPr>
        <p:spPr>
          <a:xfrm>
            <a:off x="17868900" y="132814"/>
            <a:ext cx="838200" cy="494860"/>
          </a:xfrm>
          <a:prstGeom prst="roundRect">
            <a:avLst>
              <a:gd name="adj" fmla="val 28205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18800873" y="137046"/>
            <a:ext cx="553927" cy="494860"/>
          </a:xfrm>
          <a:prstGeom prst="roundRect">
            <a:avLst>
              <a:gd name="adj" fmla="val 28205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19448574" y="137046"/>
            <a:ext cx="351216" cy="494860"/>
          </a:xfrm>
          <a:prstGeom prst="roundRect">
            <a:avLst>
              <a:gd name="adj" fmla="val 28205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10994616" y="96633"/>
            <a:ext cx="63670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>
                <a:solidFill>
                  <a:schemeClr val="bg1"/>
                </a:solidFill>
              </a:rPr>
              <a:t>Hakuna Resort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AE Senior Thesis 2015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21111"/>
          <a:stretch/>
        </p:blipFill>
        <p:spPr>
          <a:xfrm>
            <a:off x="9968514" y="294723"/>
            <a:ext cx="8639082" cy="565895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2" name="Rounded Rectangle 11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5" name="Rounded Rectangle 14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8" name="Rounded Rectangle 17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09793" y="3505200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1309793" y="3762882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1309793" y="4023784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3" name="Rounded Rectangle 22"/>
          <p:cNvSpPr/>
          <p:nvPr/>
        </p:nvSpPr>
        <p:spPr>
          <a:xfrm>
            <a:off x="1309793" y="4282212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4" name="Rounded Rectangle 23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Staggered Truss System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800" y="685800"/>
            <a:ext cx="7315200" cy="4876800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5803">
            <a:off x="17336124" y="512001"/>
            <a:ext cx="1016808" cy="107394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031200" y="5653989"/>
            <a:ext cx="1233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Truss 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688800" y="5653989"/>
            <a:ext cx="1233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Truss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89707" y="1965561"/>
            <a:ext cx="67826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Dead Load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68 </a:t>
            </a:r>
            <a:r>
              <a:rPr lang="en-US" sz="2400" dirty="0" err="1">
                <a:solidFill>
                  <a:schemeClr val="bg1"/>
                </a:solidFill>
              </a:rPr>
              <a:t>psf</a:t>
            </a:r>
            <a:r>
              <a:rPr lang="en-US" sz="2400" dirty="0">
                <a:solidFill>
                  <a:schemeClr val="bg1"/>
                </a:solidFill>
              </a:rPr>
              <a:t> – hollow core </a:t>
            </a:r>
            <a:r>
              <a:rPr lang="en-US" sz="2400" dirty="0" smtClean="0">
                <a:solidFill>
                  <a:schemeClr val="bg1"/>
                </a:solidFill>
              </a:rPr>
              <a:t>planks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37.5 </a:t>
            </a:r>
            <a:r>
              <a:rPr lang="en-US" sz="2400" dirty="0" err="1">
                <a:solidFill>
                  <a:schemeClr val="bg1"/>
                </a:solidFill>
              </a:rPr>
              <a:t>psf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dirty="0" smtClean="0">
                <a:solidFill>
                  <a:schemeClr val="bg1"/>
                </a:solidFill>
              </a:rPr>
              <a:t>composite topping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10 </a:t>
            </a:r>
            <a:r>
              <a:rPr lang="en-US" sz="2400" dirty="0" err="1">
                <a:solidFill>
                  <a:schemeClr val="bg1"/>
                </a:solidFill>
              </a:rPr>
              <a:t>psf</a:t>
            </a:r>
            <a:r>
              <a:rPr lang="en-US" sz="2400" dirty="0">
                <a:solidFill>
                  <a:schemeClr val="bg1"/>
                </a:solidFill>
              </a:rPr>
              <a:t> – super imposed </a:t>
            </a:r>
            <a:r>
              <a:rPr lang="en-US" sz="2400" dirty="0" smtClean="0">
                <a:solidFill>
                  <a:schemeClr val="bg1"/>
                </a:solidFill>
              </a:rPr>
              <a:t>load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Live Load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40 </a:t>
            </a:r>
            <a:r>
              <a:rPr lang="en-US" sz="2400" dirty="0" err="1">
                <a:solidFill>
                  <a:schemeClr val="bg1"/>
                </a:solidFill>
              </a:rPr>
              <a:t>psf</a:t>
            </a:r>
            <a:r>
              <a:rPr lang="en-US" sz="2400" dirty="0">
                <a:solidFill>
                  <a:schemeClr val="bg1"/>
                </a:solidFill>
              </a:rPr>
              <a:t> – hotel </a:t>
            </a:r>
            <a:r>
              <a:rPr lang="en-US" sz="2400" dirty="0" smtClean="0">
                <a:solidFill>
                  <a:schemeClr val="bg1"/>
                </a:solidFill>
              </a:rPr>
              <a:t>rooms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100 </a:t>
            </a:r>
            <a:r>
              <a:rPr lang="en-US" sz="2400" dirty="0" err="1">
                <a:solidFill>
                  <a:schemeClr val="bg1"/>
                </a:solidFill>
              </a:rPr>
              <a:t>psf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dirty="0" smtClean="0">
                <a:solidFill>
                  <a:schemeClr val="bg1"/>
                </a:solidFill>
              </a:rPr>
              <a:t>corridor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100 </a:t>
            </a:r>
            <a:r>
              <a:rPr lang="en-US" sz="2400" dirty="0" err="1">
                <a:solidFill>
                  <a:schemeClr val="bg1"/>
                </a:solidFill>
              </a:rPr>
              <a:t>psf</a:t>
            </a:r>
            <a:r>
              <a:rPr lang="en-US" sz="2400" dirty="0">
                <a:solidFill>
                  <a:schemeClr val="bg1"/>
                </a:solidFill>
              </a:rPr>
              <a:t> – lobby </a:t>
            </a:r>
            <a:r>
              <a:rPr lang="en-US" sz="2400" dirty="0" smtClean="0">
                <a:solidFill>
                  <a:schemeClr val="bg1"/>
                </a:solidFill>
              </a:rPr>
              <a:t>area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048" y="622465"/>
            <a:ext cx="4001058" cy="562053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4" name="Rounded Rectangle 13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5" name="Rounded Rectangle 14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8" name="Rounded Rectangle 17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9" name="Rounded Rectangle 18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09793" y="3505200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1309793" y="3762882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3" name="Rounded Rectangle 22"/>
          <p:cNvSpPr/>
          <p:nvPr/>
        </p:nvSpPr>
        <p:spPr>
          <a:xfrm>
            <a:off x="1309793" y="4023784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4" name="Rounded Rectangle 23"/>
          <p:cNvSpPr/>
          <p:nvPr/>
        </p:nvSpPr>
        <p:spPr>
          <a:xfrm>
            <a:off x="1309793" y="4282212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5" name="Rounded Rectangle 24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6" name="TextBox 25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Staggered Truss System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3233280" y="1869345"/>
            <a:ext cx="5638998" cy="4244274"/>
            <a:chOff x="3114016" y="1510812"/>
            <a:chExt cx="5638998" cy="4244274"/>
          </a:xfrm>
        </p:grpSpPr>
        <p:sp>
          <p:nvSpPr>
            <p:cNvPr id="2" name="Rectangle 1"/>
            <p:cNvSpPr/>
            <p:nvPr/>
          </p:nvSpPr>
          <p:spPr>
            <a:xfrm>
              <a:off x="3114213" y="1524000"/>
              <a:ext cx="5638800" cy="42026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4016" y="1510812"/>
              <a:ext cx="5638998" cy="4244274"/>
            </a:xfrm>
            <a:prstGeom prst="rect">
              <a:avLst/>
            </a:prstGeom>
          </p:spPr>
        </p:pic>
      </p:grpSp>
      <p:sp>
        <p:nvSpPr>
          <p:cNvPr id="149" name="TextBox 148"/>
          <p:cNvSpPr txBox="1"/>
          <p:nvPr/>
        </p:nvSpPr>
        <p:spPr>
          <a:xfrm>
            <a:off x="15386876" y="1259079"/>
            <a:ext cx="6101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Chords continuous and fixed at the 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Diagonal and vertical members pinned at both 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Vierendeel</a:t>
            </a:r>
            <a:r>
              <a:rPr lang="en-US" sz="2400" dirty="0" smtClean="0">
                <a:solidFill>
                  <a:schemeClr val="bg1"/>
                </a:solidFill>
              </a:rPr>
              <a:t> panels all fixed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Fixed base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3214695" y="1420868"/>
            <a:ext cx="5795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Finish Designs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4209134" y="729207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Roof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4199597" y="1321227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8th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14199597" y="1866416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4199597" y="2472605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6th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4199597" y="3003280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5th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4199597" y="3670873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4th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4199597" y="4209500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14199597" y="5064484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2nd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14199597" y="5880380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1st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600" y="628969"/>
            <a:ext cx="4028660" cy="5752462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26156077" y="729207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Roof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6146540" y="1321227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8th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26146540" y="1866416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6146540" y="2472605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6th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26146540" y="3003280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5th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26146540" y="3670873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4th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6146540" y="4209500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3rd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26146540" y="5064484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2nd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26146540" y="5880380"/>
            <a:ext cx="104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1st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71" name="Picture 1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1435" y="4192918"/>
            <a:ext cx="6294663" cy="562566"/>
          </a:xfrm>
          <a:prstGeom prst="rect">
            <a:avLst/>
          </a:prstGeom>
        </p:spPr>
      </p:pic>
      <p:sp>
        <p:nvSpPr>
          <p:cNvPr id="172" name="Rectangle 171"/>
          <p:cNvSpPr/>
          <p:nvPr/>
        </p:nvSpPr>
        <p:spPr>
          <a:xfrm>
            <a:off x="22028362" y="3087966"/>
            <a:ext cx="3863135" cy="320609"/>
          </a:xfrm>
          <a:prstGeom prst="rect">
            <a:avLst/>
          </a:prstGeom>
          <a:solidFill>
            <a:srgbClr val="FFC000">
              <a:alpha val="45000"/>
            </a:srgb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10198009" y="3592271"/>
            <a:ext cx="3863135" cy="320609"/>
          </a:xfrm>
          <a:prstGeom prst="rect">
            <a:avLst/>
          </a:prstGeom>
          <a:solidFill>
            <a:srgbClr val="FFC000">
              <a:alpha val="45000"/>
            </a:srgb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" name="Picture 1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7179" y="3273882"/>
            <a:ext cx="3095625" cy="3048000"/>
          </a:xfrm>
          <a:prstGeom prst="rect">
            <a:avLst/>
          </a:prstGeom>
        </p:spPr>
      </p:pic>
      <p:sp>
        <p:nvSpPr>
          <p:cNvPr id="175" name="Rectangle 174"/>
          <p:cNvSpPr/>
          <p:nvPr/>
        </p:nvSpPr>
        <p:spPr>
          <a:xfrm>
            <a:off x="24536400" y="1865134"/>
            <a:ext cx="883686" cy="896623"/>
          </a:xfrm>
          <a:prstGeom prst="rect">
            <a:avLst/>
          </a:prstGeom>
          <a:solidFill>
            <a:srgbClr val="FFC000">
              <a:alpha val="45000"/>
            </a:srgb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12787928" y="2448639"/>
            <a:ext cx="883686" cy="896623"/>
          </a:xfrm>
          <a:prstGeom prst="rect">
            <a:avLst/>
          </a:prstGeom>
          <a:solidFill>
            <a:srgbClr val="FFC000">
              <a:alpha val="45000"/>
            </a:srgb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7253" y="3550571"/>
            <a:ext cx="1895475" cy="2409825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23518086" y="1827136"/>
            <a:ext cx="883686" cy="896623"/>
          </a:xfrm>
          <a:prstGeom prst="rect">
            <a:avLst/>
          </a:prstGeom>
          <a:solidFill>
            <a:srgbClr val="FFC000">
              <a:alpha val="45000"/>
            </a:srgb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11743423" y="1277570"/>
            <a:ext cx="883686" cy="896623"/>
          </a:xfrm>
          <a:prstGeom prst="rect">
            <a:avLst/>
          </a:prstGeom>
          <a:solidFill>
            <a:srgbClr val="FFC000">
              <a:alpha val="45000"/>
            </a:srgb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0024" y="3313634"/>
            <a:ext cx="3264019" cy="3264019"/>
          </a:xfrm>
          <a:prstGeom prst="rect">
            <a:avLst/>
          </a:prstGeom>
        </p:spPr>
      </p:pic>
      <p:sp>
        <p:nvSpPr>
          <p:cNvPr id="181" name="Rectangle 180"/>
          <p:cNvSpPr/>
          <p:nvPr/>
        </p:nvSpPr>
        <p:spPr>
          <a:xfrm>
            <a:off x="25071131" y="5100445"/>
            <a:ext cx="908243" cy="1280986"/>
          </a:xfrm>
          <a:prstGeom prst="rect">
            <a:avLst/>
          </a:prstGeom>
          <a:solidFill>
            <a:srgbClr val="FFC000">
              <a:alpha val="45000"/>
            </a:srgb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13229771" y="4986726"/>
            <a:ext cx="908243" cy="1280986"/>
          </a:xfrm>
          <a:prstGeom prst="rect">
            <a:avLst/>
          </a:prstGeom>
          <a:solidFill>
            <a:srgbClr val="FFC000">
              <a:alpha val="45000"/>
            </a:srgbClr>
          </a:solidFill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2" grpId="1" animBg="1"/>
      <p:bldP spid="173" grpId="0" animBg="1"/>
      <p:bldP spid="173" grpId="1" animBg="1"/>
      <p:bldP spid="175" grpId="0" animBg="1"/>
      <p:bldP spid="175" grpId="1" animBg="1"/>
      <p:bldP spid="176" grpId="0" animBg="1"/>
      <p:bldP spid="176" grpId="1" animBg="1"/>
      <p:bldP spid="178" grpId="0" animBg="1"/>
      <p:bldP spid="178" grpId="1" animBg="1"/>
      <p:bldP spid="179" grpId="0" animBg="1"/>
      <p:bldP spid="179" grpId="1" animBg="1"/>
      <p:bldP spid="181" grpId="0" animBg="1"/>
      <p:bldP spid="1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00114" y="2029631"/>
            <a:ext cx="67392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Chord deflection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Largest deflection = 0.919” </a:t>
            </a:r>
            <a:r>
              <a:rPr lang="en-US" sz="2400" dirty="0">
                <a:solidFill>
                  <a:schemeClr val="bg1"/>
                </a:solidFill>
              </a:rPr>
              <a:t>&lt; </a:t>
            </a:r>
            <a:r>
              <a:rPr lang="en-US" sz="2400" dirty="0" smtClean="0">
                <a:solidFill>
                  <a:schemeClr val="bg1"/>
                </a:solidFill>
              </a:rPr>
              <a:t>L/240 = </a:t>
            </a:r>
            <a:r>
              <a:rPr lang="en-US" sz="2400" dirty="0">
                <a:solidFill>
                  <a:schemeClr val="bg1"/>
                </a:solidFill>
              </a:rPr>
              <a:t>3.35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Largest LL deflection = 0.29</a:t>
            </a:r>
            <a:r>
              <a:rPr lang="en-US" sz="2400" dirty="0">
                <a:solidFill>
                  <a:schemeClr val="bg1"/>
                </a:solidFill>
              </a:rPr>
              <a:t>” &lt; L/360 = 2.23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Column lateral deflection (wind)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Roof displacement = 0.526” </a:t>
            </a:r>
            <a:r>
              <a:rPr lang="en-US" sz="2400" dirty="0">
                <a:solidFill>
                  <a:schemeClr val="bg1"/>
                </a:solidFill>
              </a:rPr>
              <a:t>&lt; L/400 = 2.01</a:t>
            </a:r>
            <a:r>
              <a:rPr lang="en-US" sz="2400" dirty="0" smtClean="0">
                <a:solidFill>
                  <a:schemeClr val="bg1"/>
                </a:solidFill>
              </a:rPr>
              <a:t>”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11" name="Picture 10" descr="G:\AE 5th yr Thesis\Redesign\hori deflecti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875" y="617655"/>
            <a:ext cx="4114917" cy="563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0" y="374687"/>
            <a:ext cx="7373379" cy="62016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4" name="Rounded Rectangle 13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5" name="Rounded Rectangle 14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8" name="Rounded Rectangle 17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09793" y="3505200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1309793" y="3762882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1309793" y="4023784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3" name="Rounded Rectangle 22"/>
          <p:cNvSpPr/>
          <p:nvPr/>
        </p:nvSpPr>
        <p:spPr>
          <a:xfrm>
            <a:off x="1309793" y="4282212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4" name="Rounded Rectangle 23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Deflections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46119" y="2359459"/>
            <a:ext cx="67687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Redesign lower levels floor layout to accommodate the restrictiveness of truss opening.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Redesign the façade to catch people’s attention when they first encounter the resort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033228"/>
              </p:ext>
            </p:extLst>
          </p:nvPr>
        </p:nvGraphicFramePr>
        <p:xfrm>
          <a:off x="18745200" y="1334593"/>
          <a:ext cx="8386110" cy="408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" name="Image" r:id="rId3" imgW="13879080" imgH="6768000" progId="Photoshop.Image.13">
                  <p:embed/>
                </p:oleObj>
              </mc:Choice>
              <mc:Fallback>
                <p:oleObj name="Image" r:id="rId3" imgW="13879080" imgH="6768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45200" y="1334593"/>
                        <a:ext cx="8386110" cy="4088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1334593"/>
            <a:ext cx="7017475" cy="404728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1" name="Rounded Rectangle 10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2" name="Rounded Rectangle 11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3" name="Rounded Rectangle 12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4" name="Rounded Rectangle 13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09793" y="4268681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9" name="Rounded Rectangle 18"/>
          <p:cNvSpPr/>
          <p:nvPr/>
        </p:nvSpPr>
        <p:spPr>
          <a:xfrm>
            <a:off x="1309793" y="4526363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1309793" y="4787265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Architectural Breadth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32475" y="5056165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courtesy </a:t>
            </a:r>
            <a:r>
              <a:rPr lang="en-US" sz="1400" dirty="0" smtClean="0">
                <a:solidFill>
                  <a:schemeClr val="bg1"/>
                </a:solidFill>
              </a:rPr>
              <a:t>of LMN Development LLC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4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40" y="1475678"/>
            <a:ext cx="10005785" cy="474419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55" r="8013"/>
          <a:stretch/>
        </p:blipFill>
        <p:spPr bwMode="auto">
          <a:xfrm>
            <a:off x="16992600" y="1447800"/>
            <a:ext cx="9677400" cy="4572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9735800" y="1447800"/>
            <a:ext cx="0" cy="47441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164800" y="1447800"/>
            <a:ext cx="0" cy="47441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650950" y="1447800"/>
            <a:ext cx="0" cy="47441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8" name="Rounded Rectangle 17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9" name="Rounded Rectangle 18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309793" y="4268681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4" name="Rounded Rectangle 23"/>
          <p:cNvSpPr/>
          <p:nvPr/>
        </p:nvSpPr>
        <p:spPr>
          <a:xfrm>
            <a:off x="1309793" y="4526363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5" name="Rounded Rectangle 24"/>
          <p:cNvSpPr/>
          <p:nvPr/>
        </p:nvSpPr>
        <p:spPr>
          <a:xfrm>
            <a:off x="1309793" y="4787265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6" name="Rounded Rectangle 25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Floorplan Redesign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974">
            <a:off x="15616375" y="577603"/>
            <a:ext cx="1016808" cy="10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40705" y="2167372"/>
            <a:ext cx="4531895" cy="3094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1" b="24390"/>
          <a:stretch/>
        </p:blipFill>
        <p:spPr>
          <a:xfrm>
            <a:off x="16582462" y="2167372"/>
            <a:ext cx="10058400" cy="28956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367522"/>
              </p:ext>
            </p:extLst>
          </p:nvPr>
        </p:nvGraphicFramePr>
        <p:xfrm>
          <a:off x="8726905" y="2167372"/>
          <a:ext cx="4953000" cy="309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name="Image" r:id="rId4" imgW="8088840" imgH="5053680" progId="Photoshop.Image.13">
                  <p:embed/>
                </p:oleObj>
              </mc:Choice>
              <mc:Fallback>
                <p:oleObj name="Image" r:id="rId4" imgW="8088840" imgH="5053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26905" y="2167372"/>
                        <a:ext cx="4953000" cy="3094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4903"/>
              </p:ext>
            </p:extLst>
          </p:nvPr>
        </p:nvGraphicFramePr>
        <p:xfrm>
          <a:off x="4840705" y="2504044"/>
          <a:ext cx="4953000" cy="267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Image" r:id="rId6" imgW="8088840" imgH="4368240" progId="Photoshop.Image.13">
                  <p:embed/>
                </p:oleObj>
              </mc:Choice>
              <mc:Fallback>
                <p:oleObj name="Image" r:id="rId6" imgW="8088840" imgH="4368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40705" y="2504044"/>
                        <a:ext cx="4953000" cy="267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1" name="Rounded Rectangle 10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2" name="Rounded Rectangle 11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3" name="Rounded Rectangle 12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4" name="Rounded Rectangle 13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09793" y="4268681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9" name="Rounded Rectangle 18"/>
          <p:cNvSpPr/>
          <p:nvPr/>
        </p:nvSpPr>
        <p:spPr>
          <a:xfrm>
            <a:off x="1309793" y="4526363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1309793" y="4787265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Floorplan Redesign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636" y="363693"/>
            <a:ext cx="10474364" cy="604102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465569"/>
              </p:ext>
            </p:extLst>
          </p:nvPr>
        </p:nvGraphicFramePr>
        <p:xfrm>
          <a:off x="8834207" y="1488273"/>
          <a:ext cx="6019800" cy="3387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" name="Image" r:id="rId4" imgW="8888760" imgH="5002920" progId="Photoshop.Image.13">
                  <p:embed/>
                </p:oleObj>
              </mc:Choice>
              <mc:Fallback>
                <p:oleObj name="Image" r:id="rId4" imgW="8888760" imgH="5002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34207" y="1488273"/>
                        <a:ext cx="6019800" cy="3387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568116"/>
              </p:ext>
            </p:extLst>
          </p:nvPr>
        </p:nvGraphicFramePr>
        <p:xfrm>
          <a:off x="5233757" y="3253004"/>
          <a:ext cx="5208550" cy="3246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0" name="Image" r:id="rId6" imgW="3606120" imgH="2247480" progId="Photoshop.Image.13">
                  <p:embed/>
                </p:oleObj>
              </mc:Choice>
              <mc:Fallback>
                <p:oleObj name="Image" r:id="rId6" imgW="3606120" imgH="2247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33757" y="3253004"/>
                        <a:ext cx="5208550" cy="3246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415357" y="4876091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http://7-themes.com/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8" name="Rounded Rectangle 17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9" name="Rounded Rectangle 18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09793" y="4268681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5" name="Rounded Rectangle 24"/>
          <p:cNvSpPr/>
          <p:nvPr/>
        </p:nvSpPr>
        <p:spPr>
          <a:xfrm>
            <a:off x="1309793" y="4526363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6" name="Rounded Rectangle 25"/>
          <p:cNvSpPr/>
          <p:nvPr/>
        </p:nvSpPr>
        <p:spPr>
          <a:xfrm>
            <a:off x="1309793" y="4787265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7" name="Rounded Rectangle 26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Façade Redesign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74200" y="6096944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courtesy </a:t>
            </a:r>
            <a:r>
              <a:rPr lang="en-US" sz="1400" dirty="0" smtClean="0">
                <a:solidFill>
                  <a:schemeClr val="bg1"/>
                </a:solidFill>
              </a:rPr>
              <a:t>of LMN Development LLC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377295"/>
              </p:ext>
            </p:extLst>
          </p:nvPr>
        </p:nvGraphicFramePr>
        <p:xfrm>
          <a:off x="8834207" y="1488273"/>
          <a:ext cx="6019800" cy="3387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2" name="Image" r:id="rId3" imgW="8888760" imgH="5002920" progId="Photoshop.Image.13">
                  <p:embed/>
                </p:oleObj>
              </mc:Choice>
              <mc:Fallback>
                <p:oleObj name="Image" r:id="rId3" imgW="8888760" imgH="5002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34207" y="1488273"/>
                        <a:ext cx="6019800" cy="3387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771052"/>
              </p:ext>
            </p:extLst>
          </p:nvPr>
        </p:nvGraphicFramePr>
        <p:xfrm>
          <a:off x="5233757" y="3253004"/>
          <a:ext cx="5208550" cy="3246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3" name="Image" r:id="rId5" imgW="3606120" imgH="2247480" progId="Photoshop.Image.13">
                  <p:embed/>
                </p:oleObj>
              </mc:Choice>
              <mc:Fallback>
                <p:oleObj name="Image" r:id="rId5" imgW="3606120" imgH="2247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33757" y="3253004"/>
                        <a:ext cx="5208550" cy="3246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13283"/>
            <a:ext cx="8539777" cy="317960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700" y="2871927"/>
            <a:ext cx="6096000" cy="37987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15357" y="4876091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http://7-themes.com/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12600" y="361194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http://www.fibrosan.com.tr/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26700" y="6027979"/>
            <a:ext cx="2781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United Cargo Headquarters Sydney: Condell </a:t>
            </a:r>
            <a:r>
              <a:rPr lang="en-US" sz="1400" i="1" dirty="0" smtClean="0">
                <a:solidFill>
                  <a:schemeClr val="bg1"/>
                </a:solidFill>
              </a:rPr>
              <a:t>Park</a:t>
            </a:r>
          </a:p>
          <a:p>
            <a:r>
              <a:rPr lang="en-US" sz="1400" dirty="0">
                <a:solidFill>
                  <a:schemeClr val="bg1"/>
                </a:solidFill>
              </a:rPr>
              <a:t>http://www.e-architect.co.uk/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9" name="Rounded Rectangle 18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3" name="Rounded Rectangle 22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4" name="TextBox 23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09793" y="4268681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6" name="Rounded Rectangle 25"/>
          <p:cNvSpPr/>
          <p:nvPr/>
        </p:nvSpPr>
        <p:spPr>
          <a:xfrm>
            <a:off x="1309793" y="4526363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7" name="Rounded Rectangle 26"/>
          <p:cNvSpPr/>
          <p:nvPr/>
        </p:nvSpPr>
        <p:spPr>
          <a:xfrm>
            <a:off x="1309793" y="4787265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8" name="Rounded Rectangle 27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9" name="TextBox 28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Façade Redesign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563966"/>
            <a:ext cx="8191500" cy="472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13" y="1563966"/>
            <a:ext cx="8191500" cy="47244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1" name="Rounded Rectangle 10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2" name="Rounded Rectangle 11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3" name="Rounded Rectangle 12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4" name="Rounded Rectangle 13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09793" y="4268681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9" name="Rounded Rectangle 18"/>
          <p:cNvSpPr/>
          <p:nvPr/>
        </p:nvSpPr>
        <p:spPr>
          <a:xfrm>
            <a:off x="1309793" y="4526363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1309793" y="4787265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Façade Redesign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10" y="1480844"/>
            <a:ext cx="10056657" cy="51777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826" y="1480844"/>
            <a:ext cx="9733333" cy="5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0" name="Rounded Rectangle 9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1" name="Rounded Rectangle 10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2" name="Rounded Rectangle 11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3" name="Rounded Rectangle 12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4" name="Rounded Rectangle 13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Conclusion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07787" y="1563964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Structural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5116" y="2743200"/>
            <a:ext cx="6731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Staggered truss system is feasible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Successfully resist gravity loads and lateral loads in the N-S direction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Great educational experience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63136" y="1535129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Architectural Breadth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21661" y="156396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Construction Breadth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29636" y="2749669"/>
            <a:ext cx="716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Floor layout adjusted according to staggered truss frame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May not be the best layout for the service area for privacy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Redesigned hotel façade to be more exciting when encountered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812000" y="3112531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Overall cost increased by $200,000 (0.09% of total project cost)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Schedule reduced by 3 days</a:t>
            </a:r>
          </a:p>
        </p:txBody>
      </p:sp>
    </p:spTree>
    <p:extLst>
      <p:ext uri="{BB962C8B-B14F-4D97-AF65-F5344CB8AC3E}">
        <p14:creationId xmlns:p14="http://schemas.microsoft.com/office/powerpoint/2010/main" val="41653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0648950" y="228600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11391900" y="27816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Presentation Outline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039600" y="1273593"/>
            <a:ext cx="44958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Introduction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Existing Structure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Thesis Topics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Structural Depth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Architectural Breadth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Conclusion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972800" y="1219200"/>
            <a:ext cx="838200" cy="4507447"/>
            <a:chOff x="10972800" y="1219200"/>
            <a:chExt cx="838200" cy="4507447"/>
          </a:xfrm>
        </p:grpSpPr>
        <p:sp>
          <p:nvSpPr>
            <p:cNvPr id="16" name="Rounded Rectangle 15"/>
            <p:cNvSpPr/>
            <p:nvPr/>
          </p:nvSpPr>
          <p:spPr>
            <a:xfrm>
              <a:off x="10972800" y="1219200"/>
              <a:ext cx="838200" cy="689532"/>
            </a:xfrm>
            <a:prstGeom prst="roundRect">
              <a:avLst>
                <a:gd name="adj" fmla="val 28205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972800" y="1981200"/>
              <a:ext cx="838200" cy="689532"/>
            </a:xfrm>
            <a:prstGeom prst="roundRect">
              <a:avLst>
                <a:gd name="adj" fmla="val 28205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972800" y="2743200"/>
              <a:ext cx="838200" cy="689532"/>
            </a:xfrm>
            <a:prstGeom prst="roundRect">
              <a:avLst>
                <a:gd name="adj" fmla="val 28205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0972800" y="4273163"/>
              <a:ext cx="838200" cy="689532"/>
            </a:xfrm>
            <a:prstGeom prst="roundRect">
              <a:avLst>
                <a:gd name="adj" fmla="val 28205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0972800" y="3505200"/>
              <a:ext cx="838200" cy="689532"/>
            </a:xfrm>
            <a:prstGeom prst="roundRect">
              <a:avLst>
                <a:gd name="adj" fmla="val 28205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0972800" y="5037115"/>
              <a:ext cx="838200" cy="689532"/>
            </a:xfrm>
            <a:prstGeom prst="roundRect">
              <a:avLst>
                <a:gd name="adj" fmla="val 28205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053305" y="1273593"/>
              <a:ext cx="677190" cy="4431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I</a:t>
              </a:r>
            </a:p>
            <a:p>
              <a:pPr algn="ctr"/>
              <a:endParaRPr lang="en-US" sz="1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E</a:t>
              </a:r>
            </a:p>
            <a:p>
              <a:pPr algn="ctr"/>
              <a:endParaRPr lang="en-US" sz="18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T</a:t>
              </a:r>
            </a:p>
            <a:p>
              <a:pPr algn="ctr"/>
              <a:endParaRPr lang="en-US" sz="18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S</a:t>
              </a:r>
            </a:p>
            <a:p>
              <a:pPr algn="ctr"/>
              <a:endParaRPr lang="en-US" sz="18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A</a:t>
              </a:r>
            </a:p>
            <a:p>
              <a:pPr algn="ctr"/>
              <a:endParaRPr lang="en-US" sz="1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0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-0.38472 0.00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Special Thanks to…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392" y="345054"/>
            <a:ext cx="463641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644392" y="2175848"/>
            <a:ext cx="4684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LMN Development, LLC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7997" y="3242002"/>
            <a:ext cx="6589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AE Structural Faculty members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Especially Prof.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Sustersic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7997" y="4800600"/>
            <a:ext cx="6589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family and friends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7997" y="5693174"/>
            <a:ext cx="6589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Heavenly Father and His Son Jesus Christ</a:t>
            </a:r>
          </a:p>
        </p:txBody>
      </p:sp>
    </p:spTree>
    <p:extLst>
      <p:ext uri="{BB962C8B-B14F-4D97-AF65-F5344CB8AC3E}">
        <p14:creationId xmlns:p14="http://schemas.microsoft.com/office/powerpoint/2010/main" val="1752560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44200" y="2514600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Thank you!</a:t>
            </a:r>
          </a:p>
          <a:p>
            <a:pPr algn="ctr"/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Questions?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37230"/>
            <a:ext cx="7085750" cy="472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0" y="953731"/>
            <a:ext cx="9144000" cy="470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33400"/>
            <a:ext cx="4001058" cy="5620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600" y="513347"/>
            <a:ext cx="4028660" cy="57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93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437" y="71437"/>
            <a:ext cx="51911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17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782800" y="1676399"/>
            <a:ext cx="8324642" cy="3421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2045280"/>
            <a:ext cx="6383071" cy="268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019880"/>
            <a:ext cx="6383071" cy="268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500" y="1689099"/>
            <a:ext cx="8324642" cy="342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81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69214" y="1724519"/>
            <a:ext cx="12093572" cy="3408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214" y="1724519"/>
            <a:ext cx="12093572" cy="34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25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63200" y="1752599"/>
            <a:ext cx="2906011" cy="3345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87600" y="1752599"/>
            <a:ext cx="2906011" cy="1818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0" y="1752600"/>
            <a:ext cx="2906011" cy="3345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600" y="1752600"/>
            <a:ext cx="2906011" cy="18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13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596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4038600" y="47597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Building Statistics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861" y="1379806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Hakuna</a:t>
            </a:r>
            <a:r>
              <a:rPr lang="en-US" sz="2400" dirty="0" smtClean="0">
                <a:solidFill>
                  <a:schemeClr val="bg1"/>
                </a:solidFill>
              </a:rPr>
              <a:t> Resort (fictitious)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Swiftwater</a:t>
            </a:r>
            <a:r>
              <a:rPr lang="en-US" sz="2400" dirty="0" smtClean="0">
                <a:solidFill>
                  <a:schemeClr val="bg1"/>
                </a:solidFill>
              </a:rPr>
              <a:t>, PA (fictitious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Function type: Residential (R-1)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Project total SF: 786,125 SF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Focused SF: 143,107 SF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8 story tall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Date of construction: March 2014 – Summer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Project Total Cost: $230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138" y="-5139"/>
            <a:ext cx="5892905" cy="3398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493" y="3441051"/>
            <a:ext cx="5924550" cy="34169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935200" y="319054"/>
            <a:ext cx="5748671" cy="6172200"/>
            <a:chOff x="14935200" y="319054"/>
            <a:chExt cx="5748671" cy="6172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4935200" y="319054"/>
              <a:ext cx="5748671" cy="6172200"/>
              <a:chOff x="0" y="28574"/>
              <a:chExt cx="3353434" cy="359981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0" y="28574"/>
                <a:ext cx="3286125" cy="359981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2181225" y="2266950"/>
                <a:ext cx="1172209" cy="962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ffectLst/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Waterpark</a:t>
                </a: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 </a:t>
                </a:r>
                <a:endParaRPr lang="en-US" sz="2000" dirty="0">
                  <a:effectLst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ffectLst/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Hotel</a:t>
                </a: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 </a:t>
                </a:r>
                <a:endParaRPr lang="en-US" sz="2000" dirty="0">
                  <a:effectLst/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ffectLst/>
                    <a:latin typeface="Times New Roman" panose="02020603050405020304" pitchFamily="18" charset="0"/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Convention</a:t>
                </a:r>
              </a:p>
            </p:txBody>
          </p:sp>
        </p:grpSp>
        <p:pic>
          <p:nvPicPr>
            <p:cNvPr id="22" name="Picture 2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0" y="963230"/>
              <a:ext cx="838200" cy="885303"/>
            </a:xfrm>
            <a:prstGeom prst="rect">
              <a:avLst/>
            </a:prstGeom>
          </p:spPr>
        </p:pic>
      </p:grpSp>
      <p:sp>
        <p:nvSpPr>
          <p:cNvPr id="29" name="Rounded Rectangle 28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0" name="Rounded Rectangle 29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1" name="Rounded Rectangle 30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2" name="Rounded Rectangle 31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3" name="Rounded Rectangle 32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4" name="Rounded Rectangle 33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0325" y="319054"/>
            <a:ext cx="4635745" cy="256770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49543"/>
              </p:ext>
            </p:extLst>
          </p:nvPr>
        </p:nvGraphicFramePr>
        <p:xfrm>
          <a:off x="3352800" y="4662133"/>
          <a:ext cx="6275513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6952"/>
                <a:gridCol w="430856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Owner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LMN Development, LLC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Architectural Design Consultants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Kraemer Brothers, LLC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MEP/Structural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Harwood Engineering Consultants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Pennoni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Associates, INC.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8382325" y="2057400"/>
            <a:ext cx="756605" cy="1241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700000">
            <a:off x="16620891" y="4386229"/>
            <a:ext cx="756605" cy="1241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2700000">
            <a:off x="17535292" y="3532430"/>
            <a:ext cx="756605" cy="12415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8900000">
            <a:off x="16907881" y="3757485"/>
            <a:ext cx="1131513" cy="533706"/>
          </a:xfrm>
          <a:prstGeom prst="rect">
            <a:avLst/>
          </a:prstGeom>
          <a:solidFill>
            <a:schemeClr val="accent2">
              <a:alpha val="7200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610243" y="3105905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courtesy </a:t>
            </a:r>
            <a:r>
              <a:rPr lang="en-US" sz="1400" dirty="0" smtClean="0">
                <a:solidFill>
                  <a:schemeClr val="bg1"/>
                </a:solidFill>
              </a:rPr>
              <a:t>of LMN Development LLC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10243" y="6491254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courtesy </a:t>
            </a:r>
            <a:r>
              <a:rPr lang="en-US" sz="1400" dirty="0" smtClean="0">
                <a:solidFill>
                  <a:schemeClr val="bg1"/>
                </a:solidFill>
              </a:rPr>
              <a:t>of LMN Development LLC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474074" y="2923307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Google Map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81" y="56999"/>
            <a:ext cx="7283221" cy="6708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34143" y="2086441"/>
            <a:ext cx="7746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10” &amp; 12” Precast </a:t>
            </a:r>
            <a:r>
              <a:rPr lang="en-US" sz="2400" dirty="0" err="1" smtClean="0">
                <a:solidFill>
                  <a:schemeClr val="bg1"/>
                </a:solidFill>
              </a:rPr>
              <a:t>Prestressed</a:t>
            </a:r>
            <a:r>
              <a:rPr lang="en-US" sz="2400" dirty="0" smtClean="0">
                <a:solidFill>
                  <a:schemeClr val="bg1"/>
                </a:solidFill>
              </a:rPr>
              <a:t> Hollow Core Planks with 3” composite topping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Load bearing masonry shear 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Reinforced </a:t>
            </a:r>
            <a:r>
              <a:rPr lang="en-US" sz="2400" dirty="0">
                <a:solidFill>
                  <a:schemeClr val="bg1"/>
                </a:solidFill>
              </a:rPr>
              <a:t>concrete shear </a:t>
            </a:r>
            <a:r>
              <a:rPr lang="en-US" sz="2400" dirty="0" smtClean="0">
                <a:solidFill>
                  <a:schemeClr val="bg1"/>
                </a:solidFill>
              </a:rPr>
              <a:t>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Steel moment frames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82913" y="538016"/>
            <a:ext cx="7644715" cy="5099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1" name="Rounded Rectangle 30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2" name="Rounded Rectangle 31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3" name="Rounded Rectangle 32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4" name="Rounded Rectangle 33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5" name="Rounded Rectangle 34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6" name="TextBox 35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309793" y="1981200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40" name="Rounded Rectangle 39"/>
          <p:cNvSpPr/>
          <p:nvPr/>
        </p:nvSpPr>
        <p:spPr>
          <a:xfrm>
            <a:off x="1309793" y="2238882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5456" y="134250"/>
            <a:ext cx="5386343" cy="668743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4038600" y="47597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Existing Structure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6334" y="4154996"/>
            <a:ext cx="2190750" cy="25336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872509" y="5421821"/>
            <a:ext cx="1219200" cy="12668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132832" y="160526"/>
            <a:ext cx="34784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First Floor Plan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 rot="2700000">
            <a:off x="14849415" y="2142004"/>
            <a:ext cx="2282450" cy="135591"/>
          </a:xfrm>
          <a:prstGeom prst="rect">
            <a:avLst/>
          </a:prstGeom>
          <a:solidFill>
            <a:srgbClr val="FFC000">
              <a:alpha val="64000"/>
            </a:srgbClr>
          </a:solidFill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650200" y="4117781"/>
            <a:ext cx="1295400" cy="1838667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1681212" y="5867400"/>
            <a:ext cx="3159988" cy="89854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2700000">
            <a:off x="13912150" y="-652743"/>
            <a:ext cx="561343" cy="7058999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531" y="2362999"/>
            <a:ext cx="1016808" cy="10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8" grpId="0" animBg="1"/>
      <p:bldP spid="38" grpId="1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81" y="68274"/>
            <a:ext cx="7283221" cy="6708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5600" y="2334171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Portion unexcavated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Strip footing for concrete 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Spread footing for concrete columns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Footing thickness varies from </a:t>
            </a:r>
            <a:r>
              <a:rPr lang="en-US" sz="2400" dirty="0">
                <a:solidFill>
                  <a:schemeClr val="bg1"/>
                </a:solidFill>
              </a:rPr>
              <a:t>2’ to 3’-6”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#9 to #11 reinforcements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663131" y="711799"/>
            <a:ext cx="3000538" cy="114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4” slab on 1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st</a:t>
            </a:r>
            <a:r>
              <a:rPr lang="en-US" sz="2400" dirty="0"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floor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5” slab on foundation</a:t>
            </a:r>
          </a:p>
        </p:txBody>
      </p:sp>
      <p:pic>
        <p:nvPicPr>
          <p:cNvPr id="21" name="Picture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531" y="2362999"/>
            <a:ext cx="1016808" cy="1073948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2"/>
          <a:stretch/>
        </p:blipFill>
        <p:spPr bwMode="auto">
          <a:xfrm>
            <a:off x="20193000" y="637897"/>
            <a:ext cx="6119030" cy="5542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3" name="Rounded Rectangle 22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4" name="Rounded Rectangle 23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5" name="Rounded Rectangle 24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6" name="Rounded Rectangle 25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309793" y="1981200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2" name="Rounded Rectangle 31"/>
          <p:cNvSpPr/>
          <p:nvPr/>
        </p:nvSpPr>
        <p:spPr>
          <a:xfrm>
            <a:off x="1309793" y="2238882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8" name="Rounded Rectangle 27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9" name="TextBox 28"/>
          <p:cNvSpPr txBox="1"/>
          <p:nvPr/>
        </p:nvSpPr>
        <p:spPr>
          <a:xfrm>
            <a:off x="4038600" y="47597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Foundation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96334" y="4154996"/>
            <a:ext cx="2190750" cy="25336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5872509" y="5421821"/>
            <a:ext cx="1219200" cy="12668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2700000">
            <a:off x="14164273" y="1036387"/>
            <a:ext cx="1606374" cy="4983692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5400000">
            <a:off x="11253060" y="771182"/>
            <a:ext cx="402078" cy="452142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2700000">
            <a:off x="13872174" y="-623260"/>
            <a:ext cx="492945" cy="7097416"/>
          </a:xfrm>
          <a:prstGeom prst="rect">
            <a:avLst/>
          </a:prstGeom>
          <a:solidFill>
            <a:srgbClr val="7598E5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2700000">
            <a:off x="11974949" y="5079899"/>
            <a:ext cx="1499051" cy="1305407"/>
          </a:xfrm>
          <a:prstGeom prst="rect">
            <a:avLst/>
          </a:prstGeom>
          <a:solidFill>
            <a:srgbClr val="7598E5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2700000">
            <a:off x="16234755" y="1021862"/>
            <a:ext cx="1499840" cy="848531"/>
          </a:xfrm>
          <a:prstGeom prst="rect">
            <a:avLst/>
          </a:prstGeom>
          <a:solidFill>
            <a:srgbClr val="7598E5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5400000">
            <a:off x="11255932" y="1432604"/>
            <a:ext cx="396334" cy="452142"/>
          </a:xfrm>
          <a:prstGeom prst="rect">
            <a:avLst/>
          </a:prstGeom>
          <a:solidFill>
            <a:srgbClr val="7598E5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594" y="237715"/>
            <a:ext cx="6937006" cy="6390033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92" y="475970"/>
            <a:ext cx="8773378" cy="584962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6" name="Rounded Rectangle 25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7" name="Rounded Rectangle 26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8" name="Rounded Rectangle 27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9" name="Rounded Rectangle 28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0" name="Rounded Rectangle 29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4038600" y="47597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Structural Depth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90626" y="1848318"/>
            <a:ext cx="67826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Purpose: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To compare </a:t>
            </a:r>
            <a:r>
              <a:rPr lang="en-US" sz="2400" dirty="0" smtClean="0">
                <a:solidFill>
                  <a:schemeClr val="accent2"/>
                </a:solidFill>
              </a:rPr>
              <a:t>staggered truss system </a:t>
            </a:r>
            <a:r>
              <a:rPr lang="en-US" sz="2400" dirty="0" smtClean="0">
                <a:solidFill>
                  <a:schemeClr val="bg1"/>
                </a:solidFill>
              </a:rPr>
              <a:t>with existing load bearing masonry shear wall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Advantages: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Repetitive</a:t>
            </a:r>
            <a:r>
              <a:rPr lang="en-US" sz="2400" dirty="0" smtClean="0">
                <a:solidFill>
                  <a:schemeClr val="bg1"/>
                </a:solidFill>
              </a:rPr>
              <a:t> floor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Works well with existing </a:t>
            </a:r>
            <a:r>
              <a:rPr lang="en-US" sz="2400" dirty="0" smtClean="0">
                <a:solidFill>
                  <a:schemeClr val="accent2"/>
                </a:solidFill>
              </a:rPr>
              <a:t>hollow core planks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Potential for change in </a:t>
            </a:r>
            <a:r>
              <a:rPr lang="en-US" sz="2400" dirty="0" smtClean="0">
                <a:solidFill>
                  <a:schemeClr val="accent2"/>
                </a:solidFill>
              </a:rPr>
              <a:t>cost and schedule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309793" y="2758016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5" name="Rounded Rectangle 34"/>
          <p:cNvSpPr/>
          <p:nvPr/>
        </p:nvSpPr>
        <p:spPr>
          <a:xfrm>
            <a:off x="1309793" y="3015698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6" name="Rounded Rectangle 35"/>
          <p:cNvSpPr/>
          <p:nvPr/>
        </p:nvSpPr>
        <p:spPr>
          <a:xfrm>
            <a:off x="1309793" y="3276600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pic>
        <p:nvPicPr>
          <p:cNvPr id="40" name="Picture 3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553" y="2091370"/>
            <a:ext cx="1016808" cy="1073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6" name="Rounded Rectangle 25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7" name="Rounded Rectangle 26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8" name="Rounded Rectangle 27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9" name="Rounded Rectangle 28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0" name="Rounded Rectangle 29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574036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4038600" y="47597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90626" y="1848318"/>
            <a:ext cx="67826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Purpose: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To compare </a:t>
            </a:r>
            <a:r>
              <a:rPr lang="en-US" sz="2400" dirty="0" smtClean="0">
                <a:solidFill>
                  <a:schemeClr val="accent2"/>
                </a:solidFill>
              </a:rPr>
              <a:t>staggered truss system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with existing load bearing masonry shear wall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Advantages: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Repetitive floor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Works well with existing hollow core planks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Potential for change in cost and schedule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573698" y="477172"/>
            <a:ext cx="4351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Architectural Breadth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309793" y="2758016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5" name="Rounded Rectangle 34"/>
          <p:cNvSpPr/>
          <p:nvPr/>
        </p:nvSpPr>
        <p:spPr>
          <a:xfrm>
            <a:off x="1309793" y="3015698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6" name="Rounded Rectangle 35"/>
          <p:cNvSpPr/>
          <p:nvPr/>
        </p:nvSpPr>
        <p:spPr>
          <a:xfrm>
            <a:off x="1309793" y="3276600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7" name="TextBox 36"/>
          <p:cNvSpPr txBox="1"/>
          <p:nvPr/>
        </p:nvSpPr>
        <p:spPr>
          <a:xfrm>
            <a:off x="11396022" y="1782377"/>
            <a:ext cx="67826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Purpose: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To redesign first and second floor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To redesign exterior façade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Reasons: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First and second floor requires open spaces for service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Existing façade is boring. Add more exciting features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513" y="343849"/>
            <a:ext cx="9141897" cy="302796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40"/>
          <a:stretch/>
        </p:blipFill>
        <p:spPr>
          <a:xfrm>
            <a:off x="18111512" y="3407103"/>
            <a:ext cx="9141897" cy="32984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781742" y="3369003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courtesy </a:t>
            </a:r>
            <a:r>
              <a:rPr lang="en-US" sz="1400" dirty="0" smtClean="0">
                <a:solidFill>
                  <a:schemeClr val="bg1"/>
                </a:solidFill>
              </a:rPr>
              <a:t>of LMN Development LLC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060134" y="1671987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Evaluate the new project construction schedule and cost with the staggered truss system and compare the outcomes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6" name="Rounded Rectangle 25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7" name="Rounded Rectangle 26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8" name="Rounded Rectangle 27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9" name="Rounded Rectangle 28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0" name="Rounded Rectangle 29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0089871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4038600" y="47597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90626" y="1848318"/>
            <a:ext cx="67826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Purpose: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To compare staggered truss system with existing load bearing masonry shear wall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Advantages: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Repetitive floor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Works well with existing hollow core planks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Potential for change in cost and schedule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573698" y="477172"/>
            <a:ext cx="4351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217174" y="475970"/>
            <a:ext cx="58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Construction Breadth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309793" y="2758016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5" name="Rounded Rectangle 34"/>
          <p:cNvSpPr/>
          <p:nvPr/>
        </p:nvSpPr>
        <p:spPr>
          <a:xfrm>
            <a:off x="1309793" y="3015698"/>
            <a:ext cx="237675" cy="228600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36" name="Rounded Rectangle 35"/>
          <p:cNvSpPr/>
          <p:nvPr/>
        </p:nvSpPr>
        <p:spPr>
          <a:xfrm>
            <a:off x="1309793" y="3276600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>
              <a:solidFill>
                <a:schemeClr val="accent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396022" y="1782377"/>
            <a:ext cx="67826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Purpose: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To redesign first and second floor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To redesign exterior façade</a:t>
            </a:r>
          </a:p>
          <a:p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Reasons: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First and second floor requires open spaces for service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Existing façade is boring. Add more exciting features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00" y="3140227"/>
            <a:ext cx="8146240" cy="333479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610243" y="6491254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courtesy </a:t>
            </a:r>
            <a:r>
              <a:rPr lang="en-US" sz="1400" dirty="0" smtClean="0">
                <a:solidFill>
                  <a:schemeClr val="bg1"/>
                </a:solidFill>
              </a:rPr>
              <a:t>of LMN Development LLC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62200" y="2166372"/>
            <a:ext cx="8993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400" dirty="0">
                <a:solidFill>
                  <a:schemeClr val="bg1"/>
                </a:solidFill>
              </a:rPr>
              <a:t>AISC Design Guide 14 – Staggered Truss Framing Systems was used for basic understanding of the system and hand calculation procedure guidance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400" i="1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	Central </a:t>
            </a:r>
            <a:r>
              <a:rPr lang="en-US" sz="2400" dirty="0" err="1" smtClean="0">
                <a:solidFill>
                  <a:schemeClr val="bg1"/>
                </a:solidFill>
              </a:rPr>
              <a:t>Vierendeel</a:t>
            </a:r>
            <a:r>
              <a:rPr lang="en-US" sz="2400" dirty="0" smtClean="0">
                <a:solidFill>
                  <a:schemeClr val="bg1"/>
                </a:solidFill>
              </a:rPr>
              <a:t> panel for corridor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W-shape chords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W-shape columns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HSS-shape verticals and diagonals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88112" y="685800"/>
            <a:ext cx="4143375" cy="2590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8526125" y="3541316"/>
            <a:ext cx="5019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Representation of staggering of the trusses, allowing more square footage without blocking of walls at each level at every structural gridlines.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4706" y="373068"/>
            <a:ext cx="3505200" cy="59721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10138" y="1219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4" name="Rounded Rectangle 13"/>
          <p:cNvSpPr/>
          <p:nvPr/>
        </p:nvSpPr>
        <p:spPr>
          <a:xfrm>
            <a:off x="410138" y="1981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5" name="Rounded Rectangle 14"/>
          <p:cNvSpPr/>
          <p:nvPr/>
        </p:nvSpPr>
        <p:spPr>
          <a:xfrm>
            <a:off x="410138" y="2743200"/>
            <a:ext cx="838200" cy="689532"/>
          </a:xfrm>
          <a:prstGeom prst="roundRect">
            <a:avLst>
              <a:gd name="adj" fmla="val 28205"/>
            </a:avLst>
          </a:prstGeom>
          <a:solidFill>
            <a:srgbClr val="4B4B4B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410138" y="4273163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410138" y="3505200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8" name="Rounded Rectangle 17"/>
          <p:cNvSpPr/>
          <p:nvPr/>
        </p:nvSpPr>
        <p:spPr>
          <a:xfrm>
            <a:off x="410138" y="5037115"/>
            <a:ext cx="838200" cy="689532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90643" y="1273593"/>
            <a:ext cx="6771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I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  <a:p>
            <a:pPr algn="ctr"/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</a:t>
            </a:r>
          </a:p>
          <a:p>
            <a:pPr algn="ctr"/>
            <a:endParaRPr lang="en-US" sz="1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09793" y="3505200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1309793" y="3762882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1309793" y="4023784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3" name="Rounded Rectangle 22"/>
          <p:cNvSpPr/>
          <p:nvPr/>
        </p:nvSpPr>
        <p:spPr>
          <a:xfrm>
            <a:off x="1309793" y="4282212"/>
            <a:ext cx="237675" cy="228600"/>
          </a:xfrm>
          <a:prstGeom prst="roundRect">
            <a:avLst>
              <a:gd name="adj" fmla="val 2820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4" name="Rounded Rectangle 23"/>
          <p:cNvSpPr/>
          <p:nvPr/>
        </p:nvSpPr>
        <p:spPr>
          <a:xfrm>
            <a:off x="2866563" y="422136"/>
            <a:ext cx="6134100" cy="692441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3429000" y="47597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Staggered Truss System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49200" y="6321128"/>
            <a:ext cx="4783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Example Truss Frame from AISC Design Guide 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77992" y="454223"/>
            <a:ext cx="4783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AISC Design Guide 14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5048862" y="1219200"/>
            <a:ext cx="343538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5048862" y="3810000"/>
            <a:ext cx="343538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431138" y="1143000"/>
            <a:ext cx="0" cy="2731305"/>
          </a:xfrm>
          <a:prstGeom prst="line">
            <a:avLst/>
          </a:prstGeom>
          <a:ln w="952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8973800" y="475970"/>
            <a:ext cx="4572000" cy="2956762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4478000" y="429029"/>
            <a:ext cx="381000" cy="4668687"/>
            <a:chOff x="14478000" y="429029"/>
            <a:chExt cx="381000" cy="4668687"/>
          </a:xfrm>
        </p:grpSpPr>
        <p:sp>
          <p:nvSpPr>
            <p:cNvPr id="31" name="Rectangle 30"/>
            <p:cNvSpPr/>
            <p:nvPr/>
          </p:nvSpPr>
          <p:spPr>
            <a:xfrm>
              <a:off x="14478000" y="4541083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4478000" y="4990599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4478000" y="4023784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478000" y="3560043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478000" y="3164085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478000" y="2714662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4478000" y="2250921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4478000" y="1830419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4478000" y="1319165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478000" y="898663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4478000" y="429029"/>
              <a:ext cx="381000" cy="107117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3050611" y="446332"/>
            <a:ext cx="3256189" cy="5109079"/>
            <a:chOff x="13050611" y="446332"/>
            <a:chExt cx="3256189" cy="5109079"/>
          </a:xfrm>
        </p:grpSpPr>
        <p:sp>
          <p:nvSpPr>
            <p:cNvPr id="45" name="Rectangle 44"/>
            <p:cNvSpPr/>
            <p:nvPr/>
          </p:nvSpPr>
          <p:spPr>
            <a:xfrm>
              <a:off x="13050611" y="5482929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050611" y="5025234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050611" y="4552355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3050611" y="4020272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050611" y="3577511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3050611" y="3170751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050611" y="2739254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050611" y="2289068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3050611" y="1849623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3050611" y="1366959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3050611" y="916131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050611" y="446332"/>
              <a:ext cx="3256189" cy="72482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3277705" y="390856"/>
            <a:ext cx="3077829" cy="5898701"/>
            <a:chOff x="13277705" y="390856"/>
            <a:chExt cx="3077829" cy="5898701"/>
          </a:xfrm>
        </p:grpSpPr>
        <p:sp>
          <p:nvSpPr>
            <p:cNvPr id="57" name="Rectangle 56"/>
            <p:cNvSpPr/>
            <p:nvPr/>
          </p:nvSpPr>
          <p:spPr>
            <a:xfrm rot="2700000">
              <a:off x="12991784" y="684159"/>
              <a:ext cx="656041" cy="69435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3285087" y="4498018"/>
              <a:ext cx="3070447" cy="656041"/>
              <a:chOff x="13285087" y="4498018"/>
              <a:chExt cx="3070447" cy="656041"/>
            </a:xfrm>
          </p:grpSpPr>
          <p:sp>
            <p:nvSpPr>
              <p:cNvPr id="59" name="Rectangle 58"/>
              <p:cNvSpPr/>
              <p:nvPr/>
            </p:nvSpPr>
            <p:spPr>
              <a:xfrm rot="2700000">
                <a:off x="12991784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2700000">
                <a:off x="13459189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 rot="2700000">
                <a:off x="13951994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 rot="8100000">
                <a:off x="14747601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8100000">
                <a:off x="15219500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 rot="8100000">
                <a:off x="15699493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Rectangle 64"/>
            <p:cNvSpPr/>
            <p:nvPr/>
          </p:nvSpPr>
          <p:spPr>
            <a:xfrm rot="8100000">
              <a:off x="15699493" y="676885"/>
              <a:ext cx="656041" cy="69435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13285087" y="3510866"/>
              <a:ext cx="3070447" cy="656041"/>
              <a:chOff x="13285087" y="4498018"/>
              <a:chExt cx="3070447" cy="656041"/>
            </a:xfrm>
          </p:grpSpPr>
          <p:sp>
            <p:nvSpPr>
              <p:cNvPr id="87" name="Rectangle 86"/>
              <p:cNvSpPr/>
              <p:nvPr/>
            </p:nvSpPr>
            <p:spPr>
              <a:xfrm rot="2700000">
                <a:off x="12991784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 rot="2700000">
                <a:off x="13459189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 rot="2700000">
                <a:off x="13951994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 rot="8100000">
                <a:off x="14747601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 rot="8100000">
                <a:off x="15219500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 rot="8100000">
                <a:off x="15699493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13285087" y="2668746"/>
              <a:ext cx="3070447" cy="656041"/>
              <a:chOff x="13285087" y="4498018"/>
              <a:chExt cx="3070447" cy="656041"/>
            </a:xfrm>
          </p:grpSpPr>
          <p:sp>
            <p:nvSpPr>
              <p:cNvPr id="94" name="Rectangle 93"/>
              <p:cNvSpPr/>
              <p:nvPr/>
            </p:nvSpPr>
            <p:spPr>
              <a:xfrm rot="2700000">
                <a:off x="12991784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 rot="2700000">
                <a:off x="13459189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 rot="2700000">
                <a:off x="13951994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 rot="8100000">
                <a:off x="14747601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 rot="8100000">
                <a:off x="15219500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 rot="8100000">
                <a:off x="15699493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13285087" y="1773776"/>
              <a:ext cx="3070447" cy="656041"/>
              <a:chOff x="13285087" y="4498018"/>
              <a:chExt cx="3070447" cy="656041"/>
            </a:xfrm>
          </p:grpSpPr>
          <p:sp>
            <p:nvSpPr>
              <p:cNvPr id="101" name="Rectangle 100"/>
              <p:cNvSpPr/>
              <p:nvPr/>
            </p:nvSpPr>
            <p:spPr>
              <a:xfrm rot="2700000">
                <a:off x="12991784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2700000">
                <a:off x="13459189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 rot="2700000">
                <a:off x="13951994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 rot="8100000">
                <a:off x="14747601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 rot="8100000">
                <a:off x="15219500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 rot="8100000">
                <a:off x="15699493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13285087" y="846861"/>
              <a:ext cx="3070447" cy="656041"/>
              <a:chOff x="13285087" y="4498018"/>
              <a:chExt cx="3070447" cy="656041"/>
            </a:xfrm>
          </p:grpSpPr>
          <p:sp>
            <p:nvSpPr>
              <p:cNvPr id="108" name="Rectangle 107"/>
              <p:cNvSpPr/>
              <p:nvPr/>
            </p:nvSpPr>
            <p:spPr>
              <a:xfrm rot="2700000">
                <a:off x="12991784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2700000">
                <a:off x="13459189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 rot="2700000">
                <a:off x="13951994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 rot="8100000">
                <a:off x="14747601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 rot="8100000">
                <a:off x="15219500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 rot="8100000">
                <a:off x="15699493" y="4791321"/>
                <a:ext cx="656041" cy="69435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Rectangle 113"/>
            <p:cNvSpPr/>
            <p:nvPr/>
          </p:nvSpPr>
          <p:spPr>
            <a:xfrm rot="2700000">
              <a:off x="12991784" y="5240935"/>
              <a:ext cx="656041" cy="69435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 rot="8100000">
              <a:off x="15699493" y="5233661"/>
              <a:ext cx="656041" cy="69435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 rot="7477441">
              <a:off x="12894664" y="5799825"/>
              <a:ext cx="850280" cy="84198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 rot="3000244">
              <a:off x="15620214" y="5828730"/>
              <a:ext cx="844253" cy="77401"/>
            </a:xfrm>
            <a:prstGeom prst="rect">
              <a:avLst/>
            </a:prstGeom>
            <a:solidFill>
              <a:schemeClr val="accent2">
                <a:alpha val="52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13525824" y="968797"/>
            <a:ext cx="2272314" cy="4105115"/>
            <a:chOff x="13525824" y="968797"/>
            <a:chExt cx="2272314" cy="4105115"/>
          </a:xfrm>
        </p:grpSpPr>
        <p:grpSp>
          <p:nvGrpSpPr>
            <p:cNvPr id="119" name="Group 118"/>
            <p:cNvGrpSpPr/>
            <p:nvPr/>
          </p:nvGrpSpPr>
          <p:grpSpPr>
            <a:xfrm>
              <a:off x="13525824" y="4614144"/>
              <a:ext cx="2272314" cy="459768"/>
              <a:chOff x="13525824" y="4614144"/>
              <a:chExt cx="2272314" cy="459768"/>
            </a:xfrm>
          </p:grpSpPr>
          <p:sp>
            <p:nvSpPr>
              <p:cNvPr id="120" name="Rectangle 119"/>
              <p:cNvSpPr/>
              <p:nvPr/>
            </p:nvSpPr>
            <p:spPr>
              <a:xfrm rot="5400000">
                <a:off x="13328775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 rot="5400000">
                <a:off x="13804053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/>
              <p:cNvSpPr/>
              <p:nvPr/>
            </p:nvSpPr>
            <p:spPr>
              <a:xfrm rot="5400000">
                <a:off x="14280627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/>
              <p:cNvSpPr/>
              <p:nvPr/>
            </p:nvSpPr>
            <p:spPr>
              <a:xfrm rot="5400000">
                <a:off x="1461289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 rot="5400000">
                <a:off x="1507415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 rot="5400000">
                <a:off x="1553541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3525824" y="3623701"/>
              <a:ext cx="2272314" cy="459768"/>
              <a:chOff x="13525824" y="4614144"/>
              <a:chExt cx="2272314" cy="459768"/>
            </a:xfrm>
          </p:grpSpPr>
          <p:sp>
            <p:nvSpPr>
              <p:cNvPr id="142" name="Rectangle 141"/>
              <p:cNvSpPr/>
              <p:nvPr/>
            </p:nvSpPr>
            <p:spPr>
              <a:xfrm rot="5400000">
                <a:off x="13328775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/>
              <p:nvPr/>
            </p:nvSpPr>
            <p:spPr>
              <a:xfrm rot="5400000">
                <a:off x="13804053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/>
              <p:nvPr/>
            </p:nvSpPr>
            <p:spPr>
              <a:xfrm rot="5400000">
                <a:off x="14280627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 rot="5400000">
                <a:off x="1461289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 rot="5400000">
                <a:off x="1507415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 rot="5400000">
                <a:off x="1553541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13525824" y="2760927"/>
              <a:ext cx="2272314" cy="459768"/>
              <a:chOff x="13525824" y="4614144"/>
              <a:chExt cx="2272314" cy="459768"/>
            </a:xfrm>
          </p:grpSpPr>
          <p:sp>
            <p:nvSpPr>
              <p:cNvPr id="149" name="Rectangle 148"/>
              <p:cNvSpPr/>
              <p:nvPr/>
            </p:nvSpPr>
            <p:spPr>
              <a:xfrm rot="5400000">
                <a:off x="13328775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/>
              <p:nvPr/>
            </p:nvSpPr>
            <p:spPr>
              <a:xfrm rot="5400000">
                <a:off x="13804053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5400000">
                <a:off x="14280627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/>
              <p:nvPr/>
            </p:nvSpPr>
            <p:spPr>
              <a:xfrm rot="5400000">
                <a:off x="1461289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/>
              <p:cNvSpPr/>
              <p:nvPr/>
            </p:nvSpPr>
            <p:spPr>
              <a:xfrm rot="5400000">
                <a:off x="1507415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/>
              <p:nvPr/>
            </p:nvSpPr>
            <p:spPr>
              <a:xfrm rot="5400000">
                <a:off x="1553541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13525824" y="1883649"/>
              <a:ext cx="2272314" cy="459768"/>
              <a:chOff x="13525824" y="4614144"/>
              <a:chExt cx="2272314" cy="459768"/>
            </a:xfrm>
          </p:grpSpPr>
          <p:sp>
            <p:nvSpPr>
              <p:cNvPr id="156" name="Rectangle 155"/>
              <p:cNvSpPr/>
              <p:nvPr/>
            </p:nvSpPr>
            <p:spPr>
              <a:xfrm rot="5400000">
                <a:off x="13328775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/>
              <p:nvPr/>
            </p:nvSpPr>
            <p:spPr>
              <a:xfrm rot="5400000">
                <a:off x="13804053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/>
              <p:nvPr/>
            </p:nvSpPr>
            <p:spPr>
              <a:xfrm rot="5400000">
                <a:off x="14280627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 rot="5400000">
                <a:off x="1461289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 rot="5400000">
                <a:off x="1507415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 rot="5400000">
                <a:off x="1553541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13525824" y="968797"/>
              <a:ext cx="2272314" cy="459768"/>
              <a:chOff x="13525824" y="4614144"/>
              <a:chExt cx="2272314" cy="459768"/>
            </a:xfrm>
          </p:grpSpPr>
          <p:sp>
            <p:nvSpPr>
              <p:cNvPr id="171" name="Rectangle 170"/>
              <p:cNvSpPr/>
              <p:nvPr/>
            </p:nvSpPr>
            <p:spPr>
              <a:xfrm rot="5400000">
                <a:off x="13328775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/>
              <p:cNvSpPr/>
              <p:nvPr/>
            </p:nvSpPr>
            <p:spPr>
              <a:xfrm rot="5400000">
                <a:off x="13804053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/>
              <p:cNvSpPr/>
              <p:nvPr/>
            </p:nvSpPr>
            <p:spPr>
              <a:xfrm rot="5400000">
                <a:off x="14280627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 rot="5400000">
                <a:off x="1461289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/>
              <p:cNvSpPr/>
              <p:nvPr/>
            </p:nvSpPr>
            <p:spPr>
              <a:xfrm rot="5400000">
                <a:off x="1507415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/>
              <p:cNvSpPr/>
              <p:nvPr/>
            </p:nvSpPr>
            <p:spPr>
              <a:xfrm rot="5400000">
                <a:off x="15535419" y="4811193"/>
                <a:ext cx="459768" cy="65670"/>
              </a:xfrm>
              <a:prstGeom prst="rect">
                <a:avLst/>
              </a:prstGeom>
              <a:solidFill>
                <a:schemeClr val="accent2">
                  <a:alpha val="52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26" name="Rectangle 1025"/>
          <p:cNvSpPr/>
          <p:nvPr/>
        </p:nvSpPr>
        <p:spPr>
          <a:xfrm>
            <a:off x="16230600" y="454223"/>
            <a:ext cx="76200" cy="5761469"/>
          </a:xfrm>
          <a:prstGeom prst="rect">
            <a:avLst/>
          </a:prstGeom>
          <a:solidFill>
            <a:schemeClr val="accent2">
              <a:alpha val="5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13040503" y="454223"/>
            <a:ext cx="76200" cy="5761469"/>
          </a:xfrm>
          <a:prstGeom prst="rect">
            <a:avLst/>
          </a:prstGeom>
          <a:solidFill>
            <a:schemeClr val="accent2">
              <a:alpha val="5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30" grpId="0" animBg="1"/>
      <p:bldP spid="1026" grpId="0" animBg="1"/>
      <p:bldP spid="1026" grpId="1" animBg="1"/>
      <p:bldP spid="179" grpId="0" animBg="1"/>
      <p:bldP spid="17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5349</TotalTime>
  <Words>868</Words>
  <Application>Microsoft Office PowerPoint</Application>
  <PresentationFormat>Custom</PresentationFormat>
  <Paragraphs>391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맑은 고딕</vt:lpstr>
      <vt:lpstr>Arial</vt:lpstr>
      <vt:lpstr>Calibri</vt:lpstr>
      <vt:lpstr>Calibri Light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YB</cp:lastModifiedBy>
  <cp:revision>303</cp:revision>
  <dcterms:created xsi:type="dcterms:W3CDTF">2006-11-29T18:17:25Z</dcterms:created>
  <dcterms:modified xsi:type="dcterms:W3CDTF">2015-05-01T09:38:35Z</dcterms:modified>
</cp:coreProperties>
</file>